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0" r:id="rId9"/>
    <p:sldId id="269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FEF4A49-1A24-4E13-9E44-F4FF16E882C6}" type="datetimeFigureOut">
              <a:rPr lang="cs-CZ" smtClean="0"/>
              <a:t>14.05.2019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63E22B-06BA-4C4E-B0F4-9ACFD6F24A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jserialy.to/serial/friends/s08e21" TargetMode="External"/><Relationship Id="rId2" Type="http://schemas.openxmlformats.org/officeDocument/2006/relationships/hyperlink" Target="http://pratele.nikee.net/index.php?video=19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612357" cy="65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6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DOJEM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http://pratele.nikee.net/index.php?video=192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https://najserialy.to/serial/friends/s08e21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7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DOJEM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zniká během chvilky, ale někdy ovlivní náš život na velmi dlouhou dobu!</a:t>
            </a:r>
          </a:p>
          <a:p>
            <a:r>
              <a:rPr lang="cs-CZ" dirty="0" smtClean="0"/>
              <a:t>První dojem si o neznámém člověku vytváříme během </a:t>
            </a:r>
            <a:r>
              <a:rPr lang="cs-CZ" b="1" dirty="0" smtClean="0"/>
              <a:t>10 vteřin </a:t>
            </a:r>
            <a:r>
              <a:rPr lang="cs-CZ" dirty="0" smtClean="0"/>
              <a:t>až</a:t>
            </a:r>
            <a:r>
              <a:rPr lang="cs-CZ" b="1" dirty="0" smtClean="0"/>
              <a:t> 4 minut</a:t>
            </a:r>
          </a:p>
          <a:p>
            <a:r>
              <a:rPr lang="cs-CZ" b="1" dirty="0" smtClean="0"/>
              <a:t>Nikdy nedostaneme druhou šanci udělat první dojem</a:t>
            </a:r>
          </a:p>
          <a:p>
            <a:r>
              <a:rPr lang="cs-CZ" dirty="0" smtClean="0"/>
              <a:t>Během krátké chvíle, kdy se tvoří první dojem je většina informací předávána</a:t>
            </a:r>
            <a:r>
              <a:rPr lang="cs-CZ" b="1" dirty="0" smtClean="0"/>
              <a:t> neverbálně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6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rmAutofit/>
          </a:bodyPr>
          <a:lstStyle/>
          <a:p>
            <a:r>
              <a:rPr lang="cs-CZ" dirty="0" smtClean="0"/>
              <a:t>DŮLEŽITÉ FAKTORY PŘI VYTVÁŘENÍ PRVNÍHO DOJMU: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VZHLED </a:t>
            </a:r>
            <a:r>
              <a:rPr lang="cs-CZ" dirty="0" smtClean="0"/>
              <a:t>	- správná volba oblečení, doplňků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upravené vlasy, nehty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přiměřený make-up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čistota, vůně</a:t>
            </a:r>
          </a:p>
          <a:p>
            <a:pPr marL="0" indent="0">
              <a:buNone/>
            </a:pPr>
            <a:r>
              <a:rPr lang="cs-CZ" b="1" dirty="0"/>
              <a:t>GESTA </a:t>
            </a:r>
            <a:r>
              <a:rPr lang="cs-CZ" b="1" dirty="0" smtClean="0"/>
              <a:t>	</a:t>
            </a:r>
            <a:r>
              <a:rPr lang="cs-CZ" dirty="0" smtClean="0"/>
              <a:t>- stisk ruky, </a:t>
            </a:r>
            <a:r>
              <a:rPr lang="cs-CZ" dirty="0" err="1" smtClean="0"/>
              <a:t>haptika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DRŽENÍ TĚLA </a:t>
            </a:r>
            <a:r>
              <a:rPr lang="cs-CZ" dirty="0" smtClean="0"/>
              <a:t>- postoj, </a:t>
            </a:r>
            <a:r>
              <a:rPr lang="cs-CZ" dirty="0" err="1" smtClean="0"/>
              <a:t>proxemika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ÚROVEŇ MLUVY</a:t>
            </a:r>
          </a:p>
          <a:p>
            <a:pPr marL="0" indent="0">
              <a:buNone/>
            </a:pPr>
            <a:r>
              <a:rPr lang="cs-CZ" b="1" dirty="0" smtClean="0"/>
              <a:t>…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486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CHYBY VE VNÍMÁNÍ a POSUZOVÁNÍ DRUHÝCH: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 smtClean="0"/>
              <a:t>1. </a:t>
            </a:r>
            <a:r>
              <a:rPr lang="cs-CZ" b="1" dirty="0"/>
              <a:t>HALÓ EFEKT </a:t>
            </a:r>
            <a:r>
              <a:rPr lang="cs-CZ" dirty="0"/>
              <a:t>- když se necháme unést jediným nápadným rysem, ať už </a:t>
            </a:r>
            <a:r>
              <a:rPr lang="cs-CZ" dirty="0" smtClean="0"/>
              <a:t>příznivým </a:t>
            </a:r>
            <a:r>
              <a:rPr lang="cs-CZ" dirty="0"/>
              <a:t>či nepříznivým </a:t>
            </a:r>
            <a:endParaRPr lang="cs-CZ" dirty="0" smtClean="0"/>
          </a:p>
          <a:p>
            <a:pPr algn="just"/>
            <a:r>
              <a:rPr lang="cs-CZ" b="1" dirty="0"/>
              <a:t>2. LOGICKÁ CHYBA </a:t>
            </a:r>
            <a:r>
              <a:rPr lang="cs-CZ" dirty="0"/>
              <a:t>- na základě jistých zkušeností se domníváme, že některé vlastnosti spolu ?logicky? souvisejí </a:t>
            </a:r>
            <a:endParaRPr lang="cs-CZ" dirty="0" smtClean="0"/>
          </a:p>
          <a:p>
            <a:pPr algn="just"/>
            <a:r>
              <a:rPr lang="cs-CZ" b="1" dirty="0"/>
              <a:t>3. EFEKT MÍRNOSTI </a:t>
            </a:r>
            <a:r>
              <a:rPr lang="cs-CZ" dirty="0"/>
              <a:t>- </a:t>
            </a:r>
            <a:r>
              <a:rPr lang="cs-CZ" dirty="0" smtClean="0"/>
              <a:t>když </a:t>
            </a:r>
            <a:r>
              <a:rPr lang="cs-CZ" dirty="0"/>
              <a:t>posuzujeme někoho v jeho projevech mírněji jen proto, že je nám sympatický a </a:t>
            </a:r>
            <a:r>
              <a:rPr lang="cs-CZ" dirty="0" smtClean="0"/>
              <a:t>milý</a:t>
            </a:r>
          </a:p>
          <a:p>
            <a:pPr algn="just"/>
            <a:r>
              <a:rPr lang="cs-CZ" b="1" dirty="0"/>
              <a:t>4. EFEKT SOCIÁLNÍHO POSTAVENÍ </a:t>
            </a:r>
            <a:r>
              <a:rPr lang="cs-CZ" dirty="0" smtClean="0"/>
              <a:t>- </a:t>
            </a:r>
            <a:r>
              <a:rPr lang="cs-CZ" dirty="0"/>
              <a:t>známe-li sociální postavení (učitel, lékař,?) zjišťujeme u něj neprávem ty vlastnosti, které jsou obvykle přisuzovány dané profesi </a:t>
            </a:r>
            <a:endParaRPr lang="cs-CZ" dirty="0" smtClean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7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212745"/>
                </a:solidFill>
              </a:rPr>
              <a:t>CHYBY VE VNÍMÁNÍ a POSUZOVÁNÍ DRUHÝCH: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5. PROJEKCE</a:t>
            </a:r>
            <a:r>
              <a:rPr lang="cs-CZ" dirty="0" smtClean="0"/>
              <a:t> - </a:t>
            </a:r>
            <a:r>
              <a:rPr lang="cs-CZ" dirty="0"/>
              <a:t>máme tendenci očekávat, že druhý člověk má podobné motivy, zájmy, postoje a názory jako my, své promítáme do druhého </a:t>
            </a:r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b="1" dirty="0"/>
              <a:t>6. </a:t>
            </a:r>
            <a:r>
              <a:rPr lang="cs-CZ" b="1" dirty="0" smtClean="0"/>
              <a:t>PŘEDSUDKY A STEREOTYPY- </a:t>
            </a:r>
            <a:r>
              <a:rPr lang="cs-CZ" b="1" dirty="0"/>
              <a:t>stereotypní hodnocení </a:t>
            </a:r>
            <a:r>
              <a:rPr lang="cs-CZ" dirty="0"/>
              <a:t>představuje zpravidla zjednodušení, zkreslení, bez ohledu na individualitu jsme příslušníkovi jedné skupiny přisoudili její časté rysy (např. Němci jsou pořádní. Hans je Němec a proto je pořádný.), </a:t>
            </a:r>
            <a:r>
              <a:rPr lang="cs-CZ" b="1" dirty="0"/>
              <a:t>předsudek</a:t>
            </a:r>
            <a:r>
              <a:rPr lang="cs-CZ" dirty="0"/>
              <a:t> je intenzivním stereotypem v sociální interakci, příkladem mohou být rasové ale i jiné.</a:t>
            </a:r>
          </a:p>
        </p:txBody>
      </p:sp>
    </p:spTree>
    <p:extLst>
      <p:ext uri="{BB962C8B-B14F-4D97-AF65-F5344CB8AC3E}">
        <p14:creationId xmlns:p14="http://schemas.microsoft.com/office/powerpoint/2010/main" val="28331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7912541" cy="53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127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3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1"/>
            <a:ext cx="4608512" cy="637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1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933450"/>
            <a:ext cx="6440487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53" y="188640"/>
            <a:ext cx="526189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7250"/>
            <a:ext cx="8712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z obrázků: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25144"/>
          </a:xfrm>
        </p:spPr>
        <p:txBody>
          <a:bodyPr>
            <a:normAutofit fontScale="92500" lnSpcReduction="20000"/>
          </a:bodyPr>
          <a:lstStyle/>
          <a:p>
            <a:r>
              <a:rPr lang="cs-CZ" b="1" u="sng" dirty="0" smtClean="0"/>
              <a:t>1. Olga </a:t>
            </a:r>
            <a:r>
              <a:rPr lang="cs-CZ" b="1" u="sng" dirty="0" err="1" smtClean="0"/>
              <a:t>Hepnarová</a:t>
            </a:r>
            <a:r>
              <a:rPr lang="cs-CZ" b="1" u="sng" dirty="0" smtClean="0"/>
              <a:t> </a:t>
            </a:r>
            <a:r>
              <a:rPr lang="cs-CZ" dirty="0" smtClean="0"/>
              <a:t>- </a:t>
            </a:r>
            <a:r>
              <a:rPr lang="cs-CZ" dirty="0"/>
              <a:t> česká masová vražedkyně, která v </a:t>
            </a:r>
            <a:r>
              <a:rPr lang="cs-CZ" dirty="0" smtClean="0"/>
              <a:t>roce 1973</a:t>
            </a:r>
            <a:r>
              <a:rPr lang="cs-CZ" dirty="0"/>
              <a:t> v Praze úmyslně najela </a:t>
            </a:r>
            <a:r>
              <a:rPr lang="cs-CZ" dirty="0" smtClean="0"/>
              <a:t>nákladním </a:t>
            </a:r>
            <a:r>
              <a:rPr lang="cs-CZ" dirty="0"/>
              <a:t>automobilem na tramvajovou zastávku a usmrtila 8 lidí. Byla poslední popravenou ženou v Československu</a:t>
            </a:r>
            <a:r>
              <a:rPr lang="cs-CZ" dirty="0" smtClean="0"/>
              <a:t>.</a:t>
            </a:r>
          </a:p>
          <a:p>
            <a:r>
              <a:rPr lang="cs-CZ" b="1" u="sng" dirty="0" smtClean="0"/>
              <a:t>2. Václav Klaus ml. </a:t>
            </a:r>
            <a:r>
              <a:rPr lang="cs-CZ" dirty="0" smtClean="0"/>
              <a:t>– bývalý ředitel soukromého gymnázia PORG. </a:t>
            </a:r>
            <a:r>
              <a:rPr lang="cs-CZ" dirty="0"/>
              <a:t>Vede jeden z největších českých šachových klubů a dosud aktivně závodí na kole</a:t>
            </a:r>
            <a:r>
              <a:rPr lang="cs-CZ" dirty="0" smtClean="0"/>
              <a:t>.</a:t>
            </a:r>
          </a:p>
          <a:p>
            <a:r>
              <a:rPr lang="cs-CZ" b="1" u="sng" dirty="0" smtClean="0"/>
              <a:t>3. Prof. JUDr. Vladimír Franz </a:t>
            </a:r>
            <a:r>
              <a:rPr lang="cs-CZ" dirty="0" smtClean="0"/>
              <a:t>- </a:t>
            </a:r>
            <a:r>
              <a:rPr lang="cs-CZ" dirty="0"/>
              <a:t> </a:t>
            </a:r>
            <a:r>
              <a:rPr lang="cs-CZ" dirty="0" smtClean="0"/>
              <a:t>český</a:t>
            </a:r>
            <a:r>
              <a:rPr lang="cs-CZ" dirty="0"/>
              <a:t> </a:t>
            </a:r>
            <a:r>
              <a:rPr lang="cs-CZ" dirty="0" smtClean="0"/>
              <a:t>hudební skladatel, výtvarník, vysokoškolský pedagog a příležitostný publicista, básník a dramatik.</a:t>
            </a:r>
          </a:p>
          <a:p>
            <a:r>
              <a:rPr lang="cs-CZ" b="1" u="sng" dirty="0" smtClean="0"/>
              <a:t>4. Princezna </a:t>
            </a:r>
            <a:r>
              <a:rPr lang="cs-CZ" b="1" u="sng" dirty="0" smtClean="0"/>
              <a:t>Diana </a:t>
            </a:r>
            <a:r>
              <a:rPr lang="cs-CZ" dirty="0" smtClean="0"/>
              <a:t>- byla </a:t>
            </a:r>
            <a:r>
              <a:rPr lang="cs-CZ" dirty="0"/>
              <a:t>první manželkou následníka britského trůnu </a:t>
            </a:r>
            <a:r>
              <a:rPr lang="cs-CZ" dirty="0" smtClean="0"/>
              <a:t>prince Charlese a </a:t>
            </a:r>
            <a:r>
              <a:rPr lang="cs-CZ" dirty="0"/>
              <a:t>matkou jeho dvou synů. Po svém rozvodu se soustředila na charitativní práci pro </a:t>
            </a:r>
            <a:r>
              <a:rPr lang="cs-CZ" dirty="0" smtClean="0"/>
              <a:t>Červený kříž</a:t>
            </a:r>
            <a:r>
              <a:rPr lang="cs-CZ" dirty="0"/>
              <a:t> a zejména na boj proti </a:t>
            </a:r>
            <a:r>
              <a:rPr lang="cs-CZ" dirty="0" smtClean="0"/>
              <a:t>AIDS</a:t>
            </a:r>
            <a:r>
              <a:rPr lang="cs-CZ" dirty="0"/>
              <a:t> a </a:t>
            </a:r>
            <a:r>
              <a:rPr lang="cs-CZ" dirty="0" smtClean="0"/>
              <a:t>pozemním minám. </a:t>
            </a:r>
            <a:r>
              <a:rPr lang="cs-CZ" dirty="0"/>
              <a:t>Ve své době patřila mezi nejznámější a nejpopulárnější světové osobnosti.</a:t>
            </a:r>
          </a:p>
        </p:txBody>
      </p:sp>
    </p:spTree>
    <p:extLst>
      <p:ext uri="{BB962C8B-B14F-4D97-AF65-F5344CB8AC3E}">
        <p14:creationId xmlns:p14="http://schemas.microsoft.com/office/powerpoint/2010/main" val="19703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u="sng" dirty="0" smtClean="0"/>
              <a:t>5. Andrej </a:t>
            </a:r>
            <a:r>
              <a:rPr lang="cs-CZ" b="1" u="sng" dirty="0" err="1" smtClean="0"/>
              <a:t>Babiš</a:t>
            </a:r>
            <a:r>
              <a:rPr lang="cs-CZ" b="1" u="sng" dirty="0" smtClean="0"/>
              <a:t> </a:t>
            </a:r>
            <a:r>
              <a:rPr lang="cs-CZ" dirty="0"/>
              <a:t>-  je český politik a podnikatel slovenského původu, od prosince 2017 předseda vlády České republiky</a:t>
            </a:r>
            <a:r>
              <a:rPr lang="cs-CZ" dirty="0" smtClean="0"/>
              <a:t>.</a:t>
            </a:r>
          </a:p>
          <a:p>
            <a:r>
              <a:rPr lang="cs-CZ" b="1" u="sng" dirty="0" smtClean="0"/>
              <a:t>6</a:t>
            </a:r>
            <a:r>
              <a:rPr lang="cs-CZ" b="1" u="sng" dirty="0"/>
              <a:t>. Sir Nicholas George </a:t>
            </a:r>
            <a:r>
              <a:rPr lang="cs-CZ" b="1" u="sng" dirty="0" err="1" smtClean="0"/>
              <a:t>Winton</a:t>
            </a:r>
            <a:r>
              <a:rPr lang="cs-CZ" b="1" u="sng" dirty="0" smtClean="0"/>
              <a:t> </a:t>
            </a:r>
            <a:r>
              <a:rPr lang="cs-CZ" dirty="0" smtClean="0"/>
              <a:t>- </a:t>
            </a:r>
            <a:r>
              <a:rPr lang="cs-CZ" dirty="0"/>
              <a:t>byl britský makléř a humanitární pracovník, který v roce 1939 zachránil 669 převážně židovských dětí z okupovaného území Československa před transportem do koncentračních táborů tím, že jim zajistil odjezd vlakem do Spojeného království</a:t>
            </a:r>
            <a:r>
              <a:rPr lang="cs-CZ" dirty="0" smtClean="0"/>
              <a:t>.</a:t>
            </a:r>
          </a:p>
          <a:p>
            <a:r>
              <a:rPr lang="cs-CZ" b="1" u="sng" dirty="0" smtClean="0"/>
              <a:t>7.Bratři </a:t>
            </a:r>
            <a:r>
              <a:rPr lang="cs-CZ" b="1" u="sng" dirty="0" err="1" smtClean="0"/>
              <a:t>Menendezovi</a:t>
            </a:r>
            <a:r>
              <a:rPr lang="cs-CZ" b="1" u="sng" dirty="0"/>
              <a:t> </a:t>
            </a:r>
            <a:r>
              <a:rPr lang="cs-CZ" dirty="0"/>
              <a:t>- vyrůstali v </a:t>
            </a:r>
            <a:r>
              <a:rPr lang="cs-CZ" dirty="0" err="1"/>
              <a:t>Beverly</a:t>
            </a:r>
            <a:r>
              <a:rPr lang="cs-CZ" dirty="0"/>
              <a:t> </a:t>
            </a:r>
            <a:r>
              <a:rPr lang="cs-CZ" dirty="0" err="1"/>
              <a:t>Hills</a:t>
            </a:r>
            <a:r>
              <a:rPr lang="cs-CZ" dirty="0"/>
              <a:t> v bohaté rodině vysoce postaveného manažera, chodili na nejlepší školy. Přesto jim to nestačilo, měli za to, že mohou mít víc – </a:t>
            </a:r>
            <a:r>
              <a:rPr lang="cs-CZ"/>
              <a:t>jen </a:t>
            </a:r>
            <a:r>
              <a:rPr lang="cs-CZ" smtClean="0"/>
              <a:t>rodiče jim </a:t>
            </a:r>
            <a:r>
              <a:rPr lang="cs-CZ" dirty="0"/>
              <a:t>stáli v cestě. Proto je v srpnu 1989 zastřelili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499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369</Words>
  <Application>Microsoft Office PowerPoint</Application>
  <PresentationFormat>Předvádění na obrazovce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Courier New</vt:lpstr>
      <vt:lpstr>Palatino Linotype</vt:lpstr>
      <vt:lpstr>Exekutivní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Osobnosti z obrázků:</vt:lpstr>
      <vt:lpstr>Prezentace aplikace PowerPoint</vt:lpstr>
      <vt:lpstr>PRVNÍ DOJEM</vt:lpstr>
      <vt:lpstr>PRVNÍ DOJEM</vt:lpstr>
      <vt:lpstr>DŮLEŽITÉ FAKTORY PŘI VYTVÁŘENÍ PRVNÍHO DOJMU:</vt:lpstr>
      <vt:lpstr>CHYBY VE VNÍMÁNÍ a POSUZOVÁNÍ DRUHÝCH:</vt:lpstr>
      <vt:lpstr>CHYBY VE VNÍMÁNÍ a POSUZOVÁNÍ DRUHÝCH: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Dell</dc:creator>
  <cp:lastModifiedBy>ucitel</cp:lastModifiedBy>
  <cp:revision>16</cp:revision>
  <dcterms:created xsi:type="dcterms:W3CDTF">2017-02-04T08:23:08Z</dcterms:created>
  <dcterms:modified xsi:type="dcterms:W3CDTF">2019-05-14T07:23:22Z</dcterms:modified>
</cp:coreProperties>
</file>